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1" d="100"/>
          <a:sy n="81" d="100"/>
        </p:scale>
        <p:origin x="-156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C823A2F-15B4-4D9E-A055-692868F491C3}" type="datetimeFigureOut">
              <a:rPr lang="ar-EG" smtClean="0"/>
              <a:t>07/02/1440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128615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C823A2F-15B4-4D9E-A055-692868F491C3}" type="datetimeFigureOut">
              <a:rPr lang="ar-EG" smtClean="0"/>
              <a:t>07/02/1440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203130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C823A2F-15B4-4D9E-A055-692868F491C3}" type="datetimeFigureOut">
              <a:rPr lang="ar-EG" smtClean="0"/>
              <a:t>07/02/1440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218831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C823A2F-15B4-4D9E-A055-692868F491C3}" type="datetimeFigureOut">
              <a:rPr lang="ar-EG" smtClean="0"/>
              <a:t>07/02/1440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2773855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823A2F-15B4-4D9E-A055-692868F491C3}" type="datetimeFigureOut">
              <a:rPr lang="ar-EG" smtClean="0"/>
              <a:t>07/02/1440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404486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C823A2F-15B4-4D9E-A055-692868F491C3}" type="datetimeFigureOut">
              <a:rPr lang="ar-EG" smtClean="0"/>
              <a:t>07/02/1440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78719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C823A2F-15B4-4D9E-A055-692868F491C3}" type="datetimeFigureOut">
              <a:rPr lang="ar-EG" smtClean="0"/>
              <a:t>07/02/1440</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72395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C823A2F-15B4-4D9E-A055-692868F491C3}" type="datetimeFigureOut">
              <a:rPr lang="ar-EG" smtClean="0"/>
              <a:t>07/02/1440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1185768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23A2F-15B4-4D9E-A055-692868F491C3}" type="datetimeFigureOut">
              <a:rPr lang="ar-EG" smtClean="0"/>
              <a:t>07/02/1440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921331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23A2F-15B4-4D9E-A055-692868F491C3}" type="datetimeFigureOut">
              <a:rPr lang="ar-EG" smtClean="0"/>
              <a:t>07/02/1440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267122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823A2F-15B4-4D9E-A055-692868F491C3}" type="datetimeFigureOut">
              <a:rPr lang="ar-EG" smtClean="0"/>
              <a:t>07/02/1440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0EA47381-D8F3-4A8C-8E86-9D0EFC30EDE2}" type="slidenum">
              <a:rPr lang="ar-EG" smtClean="0"/>
              <a:t>‹#›</a:t>
            </a:fld>
            <a:endParaRPr lang="ar-EG"/>
          </a:p>
        </p:txBody>
      </p:sp>
    </p:spTree>
    <p:extLst>
      <p:ext uri="{BB962C8B-B14F-4D97-AF65-F5344CB8AC3E}">
        <p14:creationId xmlns:p14="http://schemas.microsoft.com/office/powerpoint/2010/main" val="211677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823A2F-15B4-4D9E-A055-692868F491C3}" type="datetimeFigureOut">
              <a:rPr lang="ar-EG" smtClean="0"/>
              <a:t>07/02/1440</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47381-D8F3-4A8C-8E86-9D0EFC30EDE2}" type="slidenum">
              <a:rPr lang="ar-EG" smtClean="0"/>
              <a:t>‹#›</a:t>
            </a:fld>
            <a:endParaRPr lang="ar-EG"/>
          </a:p>
        </p:txBody>
      </p:sp>
    </p:spTree>
    <p:extLst>
      <p:ext uri="{BB962C8B-B14F-4D97-AF65-F5344CB8AC3E}">
        <p14:creationId xmlns:p14="http://schemas.microsoft.com/office/powerpoint/2010/main" val="3874279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uffe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Media Interview</a:t>
            </a:r>
            <a:endParaRPr lang="ar-EG" dirty="0"/>
          </a:p>
        </p:txBody>
      </p:sp>
      <p:sp>
        <p:nvSpPr>
          <p:cNvPr id="3" name="Subtitle 2"/>
          <p:cNvSpPr>
            <a:spLocks noGrp="1"/>
          </p:cNvSpPr>
          <p:nvPr>
            <p:ph type="subTitle" idx="1"/>
          </p:nvPr>
        </p:nvSpPr>
        <p:spPr/>
        <p:txBody>
          <a:bodyPr/>
          <a:lstStyle/>
          <a:p>
            <a:r>
              <a:rPr lang="en-US" dirty="0" smtClean="0"/>
              <a:t>Questions and Answers</a:t>
            </a:r>
            <a:endParaRPr lang="ar-EG" dirty="0"/>
          </a:p>
        </p:txBody>
      </p:sp>
    </p:spTree>
    <p:extLst>
      <p:ext uri="{BB962C8B-B14F-4D97-AF65-F5344CB8AC3E}">
        <p14:creationId xmlns:p14="http://schemas.microsoft.com/office/powerpoint/2010/main" val="3545306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are the elements of a viral video</a:t>
            </a:r>
            <a:r>
              <a:rPr lang="en-US" sz="3600" b="1" dirty="0" smtClean="0"/>
              <a:t>?</a:t>
            </a:r>
            <a:endParaRPr lang="ar-EG" sz="3600" dirty="0"/>
          </a:p>
        </p:txBody>
      </p:sp>
      <p:sp>
        <p:nvSpPr>
          <p:cNvPr id="3" name="Content Placeholder 2"/>
          <p:cNvSpPr>
            <a:spLocks noGrp="1"/>
          </p:cNvSpPr>
          <p:nvPr>
            <p:ph idx="1"/>
          </p:nvPr>
        </p:nvSpPr>
        <p:spPr/>
        <p:txBody>
          <a:bodyPr>
            <a:normAutofit fontScale="70000" lnSpcReduction="20000"/>
          </a:bodyPr>
          <a:lstStyle/>
          <a:p>
            <a:pPr algn="l" rtl="0"/>
            <a:r>
              <a:rPr lang="en-US" dirty="0"/>
              <a:t>Deciding the audience before creating the content of the video.</a:t>
            </a:r>
          </a:p>
          <a:p>
            <a:pPr algn="l" rtl="0"/>
            <a:r>
              <a:rPr lang="en-US" dirty="0"/>
              <a:t>Making the first 20 seconds of a video compelling. These 20 seconds will influence the viewers whether to watch it further or not.</a:t>
            </a:r>
          </a:p>
          <a:p>
            <a:pPr algn="l" rtl="0"/>
            <a:r>
              <a:rPr lang="en-US" dirty="0"/>
              <a:t>Time relevance should be observed as it encourages the campaign’s viral potential.</a:t>
            </a:r>
          </a:p>
          <a:p>
            <a:pPr algn="l" rtl="0"/>
            <a:r>
              <a:rPr lang="en-US" dirty="0"/>
              <a:t>The video must be entertaining to the masses as well as universal.</a:t>
            </a:r>
          </a:p>
          <a:p>
            <a:pPr algn="l" rtl="0"/>
            <a:r>
              <a:rPr lang="en-US" dirty="0"/>
              <a:t>A catchy line or phrase must be there to hit the viewers’ thought process positively.</a:t>
            </a:r>
          </a:p>
          <a:p>
            <a:pPr algn="l" rtl="0"/>
            <a:r>
              <a:rPr lang="en-US" dirty="0"/>
              <a:t>Create attention-grabbing and compelling title with relevant tags to include widely searched key terms. An interest description will act as a teaser to the audience.</a:t>
            </a:r>
          </a:p>
          <a:p>
            <a:pPr algn="l" rtl="0"/>
            <a:r>
              <a:rPr lang="en-US" dirty="0"/>
              <a:t>Seed the video to journalists, influencers, and bloggers for whom it is most relevant to.</a:t>
            </a:r>
          </a:p>
          <a:p>
            <a:pPr algn="l" rtl="0"/>
            <a:endParaRPr lang="ar-EG" dirty="0"/>
          </a:p>
        </p:txBody>
      </p:sp>
    </p:spTree>
    <p:extLst>
      <p:ext uri="{BB962C8B-B14F-4D97-AF65-F5344CB8AC3E}">
        <p14:creationId xmlns:p14="http://schemas.microsoft.com/office/powerpoint/2010/main" val="1612758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 In what ways can you measure social return on investment (ROI</a:t>
            </a:r>
            <a:r>
              <a:rPr lang="en-US" sz="3600" b="1" dirty="0" smtClean="0"/>
              <a:t>)?</a:t>
            </a:r>
            <a:endParaRPr lang="ar-EG" sz="3600" dirty="0"/>
          </a:p>
        </p:txBody>
      </p:sp>
      <p:sp>
        <p:nvSpPr>
          <p:cNvPr id="3" name="Content Placeholder 2"/>
          <p:cNvSpPr>
            <a:spLocks noGrp="1"/>
          </p:cNvSpPr>
          <p:nvPr>
            <p:ph idx="1"/>
          </p:nvPr>
        </p:nvSpPr>
        <p:spPr>
          <a:xfrm>
            <a:off x="457200" y="1639341"/>
            <a:ext cx="8229600" cy="4525963"/>
          </a:xfrm>
        </p:spPr>
        <p:txBody>
          <a:bodyPr>
            <a:normAutofit fontScale="70000" lnSpcReduction="20000"/>
          </a:bodyPr>
          <a:lstStyle/>
          <a:p>
            <a:pPr algn="just" rtl="0"/>
            <a:r>
              <a:rPr lang="en-US" dirty="0"/>
              <a:t>You should know the company’s goals and objectives before starting to track and measure their social ROI. There are various ways in which it could be measured:</a:t>
            </a:r>
          </a:p>
          <a:p>
            <a:pPr marL="812800" indent="347663" algn="just" rtl="0">
              <a:buFont typeface="Wingdings" pitchFamily="2" charset="2"/>
              <a:buChar char="Ø"/>
            </a:pPr>
            <a:r>
              <a:rPr lang="en-US" sz="2900" dirty="0"/>
              <a:t>Customer Acquisition</a:t>
            </a:r>
          </a:p>
          <a:p>
            <a:pPr marL="812800" indent="347663" algn="just" rtl="0">
              <a:buFont typeface="Wingdings" pitchFamily="2" charset="2"/>
              <a:buChar char="Ø"/>
            </a:pPr>
            <a:r>
              <a:rPr lang="en-US" sz="2900" dirty="0"/>
              <a:t>Reach</a:t>
            </a:r>
          </a:p>
          <a:p>
            <a:pPr marL="812800" indent="347663" algn="just" rtl="0">
              <a:buFont typeface="Wingdings" pitchFamily="2" charset="2"/>
              <a:buChar char="Ø"/>
            </a:pPr>
            <a:r>
              <a:rPr lang="en-US" sz="2900" dirty="0"/>
              <a:t>Traffic</a:t>
            </a:r>
          </a:p>
          <a:p>
            <a:pPr marL="812800" indent="347663" algn="just" rtl="0">
              <a:buFont typeface="Wingdings" pitchFamily="2" charset="2"/>
              <a:buChar char="Ø"/>
            </a:pPr>
            <a:r>
              <a:rPr lang="en-US" sz="2900" dirty="0"/>
              <a:t>Lead Generation</a:t>
            </a:r>
          </a:p>
          <a:p>
            <a:pPr marL="812800" indent="347663" algn="just" rtl="0">
              <a:buFont typeface="Wingdings" pitchFamily="2" charset="2"/>
              <a:buChar char="Ø"/>
            </a:pPr>
            <a:r>
              <a:rPr lang="en-US" sz="2900" dirty="0"/>
              <a:t>Revenue</a:t>
            </a:r>
          </a:p>
          <a:p>
            <a:pPr marL="812800" indent="347663" algn="just" rtl="0">
              <a:buFont typeface="Wingdings" pitchFamily="2" charset="2"/>
              <a:buChar char="Ø"/>
            </a:pPr>
            <a:r>
              <a:rPr lang="en-US" sz="2900" dirty="0"/>
              <a:t>clicks</a:t>
            </a:r>
          </a:p>
          <a:p>
            <a:pPr marL="812800" indent="347663" algn="just" rtl="0">
              <a:buFont typeface="Wingdings" pitchFamily="2" charset="2"/>
              <a:buChar char="Ø"/>
            </a:pPr>
            <a:r>
              <a:rPr lang="en-US" sz="2900" dirty="0"/>
              <a:t>Contest Entries</a:t>
            </a:r>
          </a:p>
          <a:p>
            <a:pPr algn="just" rtl="0"/>
            <a:r>
              <a:rPr lang="en-US" dirty="0"/>
              <a:t>These are some factors you can use to measure social ROI. After establishing what is the marketing goal of the company, you shall then assign financial values to each goal.</a:t>
            </a:r>
          </a:p>
        </p:txBody>
      </p:sp>
    </p:spTree>
    <p:extLst>
      <p:ext uri="{BB962C8B-B14F-4D97-AF65-F5344CB8AC3E}">
        <p14:creationId xmlns:p14="http://schemas.microsoft.com/office/powerpoint/2010/main" val="714857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How can you boost Facebook reach</a:t>
            </a:r>
            <a:r>
              <a:rPr lang="en-US" sz="3600" b="1" dirty="0" smtClean="0"/>
              <a:t>?</a:t>
            </a:r>
            <a:endParaRPr lang="ar-EG" sz="3600" dirty="0"/>
          </a:p>
        </p:txBody>
      </p:sp>
      <p:sp>
        <p:nvSpPr>
          <p:cNvPr id="3" name="Content Placeholder 2"/>
          <p:cNvSpPr>
            <a:spLocks noGrp="1"/>
          </p:cNvSpPr>
          <p:nvPr>
            <p:ph idx="1"/>
          </p:nvPr>
        </p:nvSpPr>
        <p:spPr/>
        <p:txBody>
          <a:bodyPr/>
          <a:lstStyle/>
          <a:p>
            <a:pPr algn="l" rtl="0"/>
            <a:r>
              <a:rPr lang="en-US" dirty="0"/>
              <a:t>Buy some ads</a:t>
            </a:r>
          </a:p>
          <a:p>
            <a:pPr algn="l" rtl="0"/>
            <a:r>
              <a:rPr lang="en-US" dirty="0"/>
              <a:t>Stop using 3rd party tools</a:t>
            </a:r>
          </a:p>
          <a:p>
            <a:pPr algn="l" rtl="0"/>
            <a:r>
              <a:rPr lang="en-US" dirty="0"/>
              <a:t>Improve your Facebook </a:t>
            </a:r>
            <a:r>
              <a:rPr lang="en-US" dirty="0" err="1"/>
              <a:t>EdgeRank</a:t>
            </a:r>
            <a:endParaRPr lang="en-US" dirty="0"/>
          </a:p>
          <a:p>
            <a:pPr algn="l" rtl="0"/>
            <a:r>
              <a:rPr lang="en-US" dirty="0"/>
              <a:t>Keep building your own Website and Email list</a:t>
            </a:r>
          </a:p>
          <a:p>
            <a:pPr algn="l" rtl="0"/>
            <a:endParaRPr lang="ar-EG" dirty="0"/>
          </a:p>
        </p:txBody>
      </p:sp>
    </p:spTree>
    <p:extLst>
      <p:ext uri="{BB962C8B-B14F-4D97-AF65-F5344CB8AC3E}">
        <p14:creationId xmlns:p14="http://schemas.microsoft.com/office/powerpoint/2010/main" val="3196441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 What are the best practices on Twitter</a:t>
            </a:r>
            <a:r>
              <a:rPr lang="en-US" sz="3600" b="1" dirty="0" smtClean="0"/>
              <a:t>?</a:t>
            </a:r>
            <a:endParaRPr lang="ar-EG" sz="3600" dirty="0"/>
          </a:p>
        </p:txBody>
      </p:sp>
      <p:sp>
        <p:nvSpPr>
          <p:cNvPr id="3" name="Content Placeholder 2"/>
          <p:cNvSpPr>
            <a:spLocks noGrp="1"/>
          </p:cNvSpPr>
          <p:nvPr>
            <p:ph idx="1"/>
          </p:nvPr>
        </p:nvSpPr>
        <p:spPr/>
        <p:txBody>
          <a:bodyPr>
            <a:normAutofit lnSpcReduction="10000"/>
          </a:bodyPr>
          <a:lstStyle/>
          <a:p>
            <a:pPr algn="l" rtl="0"/>
            <a:r>
              <a:rPr lang="en-US" dirty="0"/>
              <a:t>Using not more than 2 </a:t>
            </a:r>
            <a:r>
              <a:rPr lang="en-US" dirty="0" err="1"/>
              <a:t>hashtags</a:t>
            </a:r>
            <a:r>
              <a:rPr lang="en-US" dirty="0"/>
              <a:t> every tweet.</a:t>
            </a:r>
          </a:p>
          <a:p>
            <a:pPr algn="l" rtl="0"/>
            <a:r>
              <a:rPr lang="en-US" dirty="0"/>
              <a:t>Keeping the tweets around 100 characters. Make your tweets crisp and hitting.</a:t>
            </a:r>
          </a:p>
          <a:p>
            <a:pPr algn="l" rtl="0"/>
            <a:r>
              <a:rPr lang="en-US" dirty="0"/>
              <a:t>Schedule and plan your tweets with the help of </a:t>
            </a:r>
            <a:r>
              <a:rPr lang="en-US" dirty="0">
                <a:hlinkClick r:id="rId2"/>
              </a:rPr>
              <a:t>Buffer</a:t>
            </a:r>
            <a:r>
              <a:rPr lang="en-US" dirty="0"/>
              <a:t> or </a:t>
            </a:r>
            <a:r>
              <a:rPr lang="en-US" dirty="0" err="1"/>
              <a:t>TweetDeck</a:t>
            </a:r>
            <a:r>
              <a:rPr lang="en-US" dirty="0"/>
              <a:t>.</a:t>
            </a:r>
          </a:p>
          <a:p>
            <a:pPr algn="l" rtl="0"/>
            <a:r>
              <a:rPr lang="en-US" dirty="0"/>
              <a:t>With the help of Twitter Advanced search, you can manage your Twitter Marketing activities.</a:t>
            </a:r>
          </a:p>
          <a:p>
            <a:pPr algn="l" rtl="0"/>
            <a:r>
              <a:rPr lang="en-US" dirty="0"/>
              <a:t>Keeping a check on Twitter Analytics to know what could be done to improvise the strategy.</a:t>
            </a:r>
          </a:p>
          <a:p>
            <a:pPr algn="l" rtl="0"/>
            <a:endParaRPr lang="ar-EG" dirty="0"/>
          </a:p>
        </p:txBody>
      </p:sp>
    </p:spTree>
    <p:extLst>
      <p:ext uri="{BB962C8B-B14F-4D97-AF65-F5344CB8AC3E}">
        <p14:creationId xmlns:p14="http://schemas.microsoft.com/office/powerpoint/2010/main" val="249340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Social Media</a:t>
            </a:r>
            <a:endParaRPr lang="ar-EG" dirty="0"/>
          </a:p>
        </p:txBody>
      </p:sp>
      <p:sp>
        <p:nvSpPr>
          <p:cNvPr id="3" name="Content Placeholder 2"/>
          <p:cNvSpPr>
            <a:spLocks noGrp="1"/>
          </p:cNvSpPr>
          <p:nvPr>
            <p:ph idx="1"/>
          </p:nvPr>
        </p:nvSpPr>
        <p:spPr/>
        <p:txBody>
          <a:bodyPr>
            <a:normAutofit lnSpcReduction="10000"/>
          </a:bodyPr>
          <a:lstStyle/>
          <a:p>
            <a:pPr algn="just" rtl="0"/>
            <a:r>
              <a:rPr lang="en-US" dirty="0" smtClean="0"/>
              <a:t>Be </a:t>
            </a:r>
            <a:r>
              <a:rPr lang="en-US" dirty="0"/>
              <a:t>very thorough with one of the most commonly asked social media questions. Since Social Media is highly customizable in nature with social media ads, it is important for every business, be it small or large. </a:t>
            </a:r>
            <a:endParaRPr lang="en-US" dirty="0" smtClean="0"/>
          </a:p>
          <a:p>
            <a:pPr algn="just" rtl="0"/>
            <a:r>
              <a:rPr lang="en-US" dirty="0" smtClean="0"/>
              <a:t>For </a:t>
            </a:r>
            <a:r>
              <a:rPr lang="en-US" dirty="0"/>
              <a:t>instance, Facebook ads allow you to target users by things like industry, education level, location, history of purchases, and the pages they have liked.</a:t>
            </a:r>
          </a:p>
          <a:p>
            <a:pPr algn="just"/>
            <a:endParaRPr lang="ar-EG" dirty="0"/>
          </a:p>
        </p:txBody>
      </p:sp>
    </p:spTree>
    <p:extLst>
      <p:ext uri="{BB962C8B-B14F-4D97-AF65-F5344CB8AC3E}">
        <p14:creationId xmlns:p14="http://schemas.microsoft.com/office/powerpoint/2010/main" val="162938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Do you know what Facebook </a:t>
            </a:r>
            <a:r>
              <a:rPr lang="en-US" sz="3200" b="1" dirty="0" err="1"/>
              <a:t>Edgerank</a:t>
            </a:r>
            <a:r>
              <a:rPr lang="en-US" sz="3200" b="1" dirty="0"/>
              <a:t> is? </a:t>
            </a:r>
            <a:r>
              <a:rPr lang="en-US" sz="3200" b="1" dirty="0" smtClean="0"/>
              <a:t/>
            </a:r>
            <a:br>
              <a:rPr lang="en-US" sz="3200" b="1" dirty="0" smtClean="0"/>
            </a:br>
            <a:r>
              <a:rPr lang="en-US" sz="3200" b="1" dirty="0" smtClean="0"/>
              <a:t>Why </a:t>
            </a:r>
            <a:r>
              <a:rPr lang="en-US" sz="3200" b="1" dirty="0"/>
              <a:t>is it important?</a:t>
            </a:r>
            <a:br>
              <a:rPr lang="en-US" sz="3200" b="1" dirty="0"/>
            </a:br>
            <a:endParaRPr lang="ar-EG" sz="3200" dirty="0"/>
          </a:p>
        </p:txBody>
      </p:sp>
      <p:sp>
        <p:nvSpPr>
          <p:cNvPr id="3" name="Content Placeholder 2"/>
          <p:cNvSpPr>
            <a:spLocks noGrp="1"/>
          </p:cNvSpPr>
          <p:nvPr>
            <p:ph idx="1"/>
          </p:nvPr>
        </p:nvSpPr>
        <p:spPr/>
        <p:txBody>
          <a:bodyPr>
            <a:normAutofit fontScale="85000" lnSpcReduction="10000"/>
          </a:bodyPr>
          <a:lstStyle/>
          <a:p>
            <a:pPr algn="l" rtl="0"/>
            <a:r>
              <a:rPr lang="en-US" dirty="0"/>
              <a:t>Facebook </a:t>
            </a:r>
            <a:r>
              <a:rPr lang="en-US" dirty="0" err="1"/>
              <a:t>Edgerank</a:t>
            </a:r>
            <a:r>
              <a:rPr lang="en-US" dirty="0"/>
              <a:t> is the algorithm used by Facebook to determine whether your posts should be put up or not in the news feed of your page as well as your follower’s page and what should be their position.</a:t>
            </a:r>
          </a:p>
          <a:p>
            <a:pPr algn="l" rtl="0"/>
            <a:r>
              <a:rPr lang="en-US" b="1" dirty="0" err="1"/>
              <a:t>Edgerank</a:t>
            </a:r>
            <a:r>
              <a:rPr lang="en-US" b="1" dirty="0"/>
              <a:t> measures</a:t>
            </a:r>
            <a:endParaRPr lang="en-US" dirty="0"/>
          </a:p>
          <a:p>
            <a:pPr marL="809625" indent="-363538" algn="l" rtl="0">
              <a:buFont typeface="Wingdings" pitchFamily="2" charset="2"/>
              <a:buChar char="Ø"/>
            </a:pPr>
            <a:r>
              <a:rPr lang="en-US" sz="2800" dirty="0"/>
              <a:t>The affinity between you and your followers</a:t>
            </a:r>
          </a:p>
          <a:p>
            <a:pPr marL="809625" indent="-363538" algn="l" rtl="0">
              <a:buFont typeface="Wingdings" pitchFamily="2" charset="2"/>
              <a:buChar char="Ø"/>
            </a:pPr>
            <a:r>
              <a:rPr lang="en-US" sz="2800" dirty="0"/>
              <a:t>How links, video, images, and content engages the reader</a:t>
            </a:r>
          </a:p>
          <a:p>
            <a:pPr marL="809625" indent="-363538" algn="l" rtl="0">
              <a:buFont typeface="Wingdings" pitchFamily="2" charset="2"/>
              <a:buChar char="Ø"/>
            </a:pPr>
            <a:r>
              <a:rPr lang="en-US" sz="2800" dirty="0"/>
              <a:t>And the time of the post</a:t>
            </a:r>
          </a:p>
          <a:p>
            <a:pPr algn="l" rtl="0"/>
            <a:r>
              <a:rPr lang="en-US" dirty="0"/>
              <a:t>All these aspects impact the marketing strategy of your Facebook Business page which makes it so important to understand </a:t>
            </a:r>
            <a:r>
              <a:rPr lang="en-US" dirty="0" err="1"/>
              <a:t>Edgerank</a:t>
            </a:r>
            <a:r>
              <a:rPr lang="en-US" dirty="0"/>
              <a:t>.</a:t>
            </a:r>
          </a:p>
          <a:p>
            <a:pPr algn="l"/>
            <a:endParaRPr lang="ar-EG" dirty="0"/>
          </a:p>
        </p:txBody>
      </p:sp>
    </p:spTree>
    <p:extLst>
      <p:ext uri="{BB962C8B-B14F-4D97-AF65-F5344CB8AC3E}">
        <p14:creationId xmlns:p14="http://schemas.microsoft.com/office/powerpoint/2010/main" val="2181691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What are the social media success tracking tools</a:t>
            </a:r>
            <a:r>
              <a:rPr lang="en-US" sz="3600" b="1" dirty="0" smtClean="0"/>
              <a:t>?</a:t>
            </a:r>
            <a:endParaRPr lang="ar-EG" sz="3600" dirty="0"/>
          </a:p>
        </p:txBody>
      </p:sp>
      <p:sp>
        <p:nvSpPr>
          <p:cNvPr id="3" name="Content Placeholder 2"/>
          <p:cNvSpPr>
            <a:spLocks noGrp="1"/>
          </p:cNvSpPr>
          <p:nvPr>
            <p:ph idx="1"/>
          </p:nvPr>
        </p:nvSpPr>
        <p:spPr/>
        <p:txBody>
          <a:bodyPr>
            <a:normAutofit fontScale="85000" lnSpcReduction="20000"/>
          </a:bodyPr>
          <a:lstStyle/>
          <a:p>
            <a:pPr algn="l" rtl="0"/>
            <a:r>
              <a:rPr lang="en-US" dirty="0"/>
              <a:t> It is important to track the social media success to know if you are on the right track or not and if not, then what could be done to improvise the performance. The relevant metrics that could be used to track social media success are:</a:t>
            </a:r>
          </a:p>
          <a:p>
            <a:pPr algn="l" rtl="0"/>
            <a:r>
              <a:rPr lang="en-US" b="1" dirty="0"/>
              <a:t>Google Analytics</a:t>
            </a:r>
          </a:p>
          <a:p>
            <a:pPr marL="0" indent="0" algn="l" rtl="0">
              <a:buNone/>
            </a:pPr>
            <a:r>
              <a:rPr lang="en-US" dirty="0"/>
              <a:t>To measure how much traffic is being directed to your website from different social media channels.</a:t>
            </a:r>
          </a:p>
          <a:p>
            <a:pPr algn="l" rtl="0"/>
            <a:r>
              <a:rPr lang="en-US" b="1" dirty="0"/>
              <a:t>Quality and relevancy of content</a:t>
            </a:r>
          </a:p>
          <a:p>
            <a:pPr marL="0" indent="0" algn="l" rtl="0">
              <a:buNone/>
            </a:pPr>
            <a:r>
              <a:rPr lang="en-US" dirty="0"/>
              <a:t>By monitoring the unique page views, total pages viewed, and the time spent on a page can be used to review the quality of content.</a:t>
            </a:r>
          </a:p>
          <a:p>
            <a:pPr algn="l"/>
            <a:endParaRPr lang="ar-EG" dirty="0"/>
          </a:p>
        </p:txBody>
      </p:sp>
    </p:spTree>
    <p:extLst>
      <p:ext uri="{BB962C8B-B14F-4D97-AF65-F5344CB8AC3E}">
        <p14:creationId xmlns:p14="http://schemas.microsoft.com/office/powerpoint/2010/main" val="2566607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What are the social media success tracking tools?</a:t>
            </a:r>
            <a:endParaRPr lang="ar-EG" sz="3600" dirty="0"/>
          </a:p>
        </p:txBody>
      </p:sp>
      <p:sp>
        <p:nvSpPr>
          <p:cNvPr id="3" name="Content Placeholder 2"/>
          <p:cNvSpPr>
            <a:spLocks noGrp="1"/>
          </p:cNvSpPr>
          <p:nvPr>
            <p:ph idx="1"/>
          </p:nvPr>
        </p:nvSpPr>
        <p:spPr/>
        <p:txBody>
          <a:bodyPr>
            <a:normAutofit fontScale="70000" lnSpcReduction="20000"/>
          </a:bodyPr>
          <a:lstStyle/>
          <a:p>
            <a:pPr algn="l" rtl="0"/>
            <a:r>
              <a:rPr lang="en-US" b="1" dirty="0"/>
              <a:t>Observe the conversations about your company</a:t>
            </a:r>
          </a:p>
          <a:p>
            <a:pPr marL="0" indent="0" algn="l" rtl="0">
              <a:buNone/>
            </a:pPr>
            <a:r>
              <a:rPr lang="en-US" dirty="0"/>
              <a:t>The share of voice is nothing against conversations about your company </a:t>
            </a:r>
            <a:r>
              <a:rPr lang="en-US" dirty="0" err="1"/>
              <a:t>vs</a:t>
            </a:r>
            <a:r>
              <a:rPr lang="en-US" dirty="0"/>
              <a:t> that of your competitor’s. You can observe this by a simple yet effective formula i.e., company’s mentions on social media platforms and the mentions of your competitor’s name on the same.</a:t>
            </a:r>
          </a:p>
          <a:p>
            <a:pPr marL="0" indent="0" algn="l" rtl="0">
              <a:buNone/>
            </a:pPr>
            <a:r>
              <a:rPr lang="en-US" dirty="0"/>
              <a:t>You can use </a:t>
            </a:r>
            <a:r>
              <a:rPr lang="en-US" dirty="0" err="1"/>
              <a:t>SocialMention</a:t>
            </a:r>
            <a:r>
              <a:rPr lang="en-US" dirty="0"/>
              <a:t>, a free tool to track the names.</a:t>
            </a:r>
          </a:p>
          <a:p>
            <a:pPr algn="l" rtl="0"/>
            <a:r>
              <a:rPr lang="en-US" sz="3100" b="1" dirty="0"/>
              <a:t>Tracking with Social CRM tool</a:t>
            </a:r>
          </a:p>
          <a:p>
            <a:pPr marL="0" indent="0" algn="l" rtl="0">
              <a:buNone/>
            </a:pPr>
            <a:r>
              <a:rPr lang="en-US" dirty="0"/>
              <a:t>You can track the total size of community and engagement with the help of a social CRM tool.</a:t>
            </a:r>
          </a:p>
          <a:p>
            <a:pPr algn="l" rtl="0"/>
            <a:r>
              <a:rPr lang="en-US" sz="3100" b="1" dirty="0"/>
              <a:t>Tracking overall Social Media Returns</a:t>
            </a:r>
          </a:p>
          <a:p>
            <a:pPr marL="0" indent="0" algn="l" rtl="0">
              <a:buNone/>
            </a:pPr>
            <a:r>
              <a:rPr lang="en-US" dirty="0"/>
              <a:t>By adding up the total of your positive, negative, or neutral mentions, you can measure the social media returns over time.</a:t>
            </a:r>
          </a:p>
          <a:p>
            <a:pPr algn="l"/>
            <a:endParaRPr lang="ar-EG" dirty="0"/>
          </a:p>
        </p:txBody>
      </p:sp>
    </p:spTree>
    <p:extLst>
      <p:ext uri="{BB962C8B-B14F-4D97-AF65-F5344CB8AC3E}">
        <p14:creationId xmlns:p14="http://schemas.microsoft.com/office/powerpoint/2010/main" val="33790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 What KPIs </a:t>
            </a:r>
            <a:r>
              <a:rPr lang="en-US" sz="3200" b="1" dirty="0" smtClean="0"/>
              <a:t>would </a:t>
            </a:r>
            <a:r>
              <a:rPr lang="en-US" sz="3200" b="1" dirty="0"/>
              <a:t>you recommend to report on social media efforts?</a:t>
            </a:r>
            <a:br>
              <a:rPr lang="en-US" sz="3200" b="1" dirty="0"/>
            </a:br>
            <a:endParaRPr lang="ar-EG" sz="3200" dirty="0"/>
          </a:p>
        </p:txBody>
      </p:sp>
      <p:sp>
        <p:nvSpPr>
          <p:cNvPr id="3" name="Content Placeholder 2"/>
          <p:cNvSpPr>
            <a:spLocks noGrp="1"/>
          </p:cNvSpPr>
          <p:nvPr>
            <p:ph idx="1"/>
          </p:nvPr>
        </p:nvSpPr>
        <p:spPr>
          <a:xfrm>
            <a:off x="395536" y="1628800"/>
            <a:ext cx="8229600" cy="4525963"/>
          </a:xfrm>
        </p:spPr>
        <p:txBody>
          <a:bodyPr>
            <a:normAutofit fontScale="92500" lnSpcReduction="20000"/>
          </a:bodyPr>
          <a:lstStyle/>
          <a:p>
            <a:pPr algn="l" rtl="0"/>
            <a:r>
              <a:rPr lang="en-US" b="1" dirty="0" smtClean="0"/>
              <a:t>KPIs (Key Performance Indicators)</a:t>
            </a:r>
          </a:p>
          <a:p>
            <a:pPr algn="l" rtl="0"/>
            <a:r>
              <a:rPr lang="en-US" dirty="0"/>
              <a:t>There are various key performance indicators like Video or </a:t>
            </a:r>
            <a:r>
              <a:rPr lang="en-US" dirty="0" err="1"/>
              <a:t>SlideShare</a:t>
            </a:r>
            <a:r>
              <a:rPr lang="en-US" dirty="0"/>
              <a:t> views, Social Connections, Traffic Data, Mentions, Comments, Likes, Shares, Demographics and Location, the number of active followers, and more.</a:t>
            </a:r>
          </a:p>
          <a:p>
            <a:pPr algn="l" rtl="0"/>
            <a:r>
              <a:rPr lang="en-US" dirty="0"/>
              <a:t>One should identify to determine the reach and engagement of the company on social platforms. By tracking the right KPIs, the company will be able to make adjustments to your social media budget and strategy.</a:t>
            </a:r>
          </a:p>
          <a:p>
            <a:pPr algn="l" rtl="0"/>
            <a:endParaRPr lang="ar-EG" dirty="0"/>
          </a:p>
        </p:txBody>
      </p:sp>
    </p:spTree>
    <p:extLst>
      <p:ext uri="{BB962C8B-B14F-4D97-AF65-F5344CB8AC3E}">
        <p14:creationId xmlns:p14="http://schemas.microsoft.com/office/powerpoint/2010/main" val="364499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Is Google+ worth for using in a business</a:t>
            </a:r>
            <a:r>
              <a:rPr lang="en-US" b="1" dirty="0" smtClean="0"/>
              <a:t>?</a:t>
            </a:r>
            <a:endParaRPr lang="ar-EG" dirty="0"/>
          </a:p>
        </p:txBody>
      </p:sp>
      <p:sp>
        <p:nvSpPr>
          <p:cNvPr id="3" name="Content Placeholder 2"/>
          <p:cNvSpPr>
            <a:spLocks noGrp="1"/>
          </p:cNvSpPr>
          <p:nvPr>
            <p:ph idx="1"/>
          </p:nvPr>
        </p:nvSpPr>
        <p:spPr/>
        <p:txBody>
          <a:bodyPr>
            <a:normAutofit fontScale="85000" lnSpcReduction="10000"/>
          </a:bodyPr>
          <a:lstStyle/>
          <a:p>
            <a:pPr algn="l" rtl="0"/>
            <a:r>
              <a:rPr lang="en-US" dirty="0"/>
              <a:t>Google+ provides a unique tool ‘Hangouts’ which helps a business to have video conversations with its followers at zero cost. If you regularly share high-quality content on Google+, it will get indexed instantly and thus, it becomes easier for one to rank their website on target keywords.</a:t>
            </a:r>
          </a:p>
          <a:p>
            <a:pPr algn="l" rtl="0"/>
            <a:r>
              <a:rPr lang="en-US" dirty="0"/>
              <a:t>With +1s on Google+, the company will have a greater chance to have a higher ranking on Google.</a:t>
            </a:r>
          </a:p>
          <a:p>
            <a:pPr algn="l" rtl="0"/>
            <a:r>
              <a:rPr lang="en-US" dirty="0"/>
              <a:t>It is also advisable to integrate the Google+ page with other platforms like LinkedIn, Facebook, YouTube, and company’s website.</a:t>
            </a:r>
          </a:p>
          <a:p>
            <a:pPr algn="l"/>
            <a:endParaRPr lang="ar-EG" dirty="0"/>
          </a:p>
        </p:txBody>
      </p:sp>
    </p:spTree>
    <p:extLst>
      <p:ext uri="{BB962C8B-B14F-4D97-AF65-F5344CB8AC3E}">
        <p14:creationId xmlns:p14="http://schemas.microsoft.com/office/powerpoint/2010/main" val="210867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is RSS Feed and why it is crucial</a:t>
            </a:r>
            <a:r>
              <a:rPr lang="en-US" sz="3600" b="1" dirty="0" smtClean="0"/>
              <a:t>?</a:t>
            </a:r>
            <a:endParaRPr lang="ar-EG" sz="3600" dirty="0"/>
          </a:p>
        </p:txBody>
      </p:sp>
      <p:sp>
        <p:nvSpPr>
          <p:cNvPr id="3" name="Content Placeholder 2"/>
          <p:cNvSpPr>
            <a:spLocks noGrp="1"/>
          </p:cNvSpPr>
          <p:nvPr>
            <p:ph idx="1"/>
          </p:nvPr>
        </p:nvSpPr>
        <p:spPr/>
        <p:txBody>
          <a:bodyPr/>
          <a:lstStyle/>
          <a:p>
            <a:pPr algn="l" rtl="0"/>
            <a:r>
              <a:rPr lang="en-US" dirty="0"/>
              <a:t>The full form of </a:t>
            </a:r>
            <a:r>
              <a:rPr lang="en-US" b="1" dirty="0">
                <a:solidFill>
                  <a:srgbClr val="FF0000"/>
                </a:solidFill>
              </a:rPr>
              <a:t>RSS</a:t>
            </a:r>
            <a:r>
              <a:rPr lang="en-US" dirty="0">
                <a:solidFill>
                  <a:srgbClr val="FF0000"/>
                </a:solidFill>
              </a:rPr>
              <a:t> </a:t>
            </a:r>
            <a:r>
              <a:rPr lang="en-US" dirty="0"/>
              <a:t>is Rich Site Summary. </a:t>
            </a:r>
            <a:endParaRPr lang="en-US" dirty="0" smtClean="0"/>
          </a:p>
          <a:p>
            <a:pPr algn="l" rtl="0"/>
            <a:r>
              <a:rPr lang="en-US" dirty="0" smtClean="0"/>
              <a:t>RSS </a:t>
            </a:r>
            <a:r>
              <a:rPr lang="en-US" dirty="0"/>
              <a:t>is an XML file. </a:t>
            </a:r>
            <a:endParaRPr lang="en-US" dirty="0" smtClean="0"/>
          </a:p>
          <a:p>
            <a:pPr algn="l" rtl="0"/>
            <a:r>
              <a:rPr lang="en-US" dirty="0" smtClean="0"/>
              <a:t>These </a:t>
            </a:r>
            <a:r>
              <a:rPr lang="en-US" dirty="0"/>
              <a:t>feeds push content to company’s site and allow readers to subscribe to their </a:t>
            </a:r>
            <a:r>
              <a:rPr lang="en-US" dirty="0" smtClean="0"/>
              <a:t>feed.</a:t>
            </a:r>
            <a:endParaRPr lang="ar-EG" dirty="0"/>
          </a:p>
        </p:txBody>
      </p:sp>
    </p:spTree>
    <p:extLst>
      <p:ext uri="{BB962C8B-B14F-4D97-AF65-F5344CB8AC3E}">
        <p14:creationId xmlns:p14="http://schemas.microsoft.com/office/powerpoint/2010/main" val="3981802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Benefits of generating RSS Feed </a:t>
            </a:r>
            <a:r>
              <a:rPr lang="en-US" sz="3600" b="1" dirty="0" smtClean="0"/>
              <a:t>are</a:t>
            </a:r>
            <a:endParaRPr lang="ar-EG" sz="3600" dirty="0"/>
          </a:p>
        </p:txBody>
      </p:sp>
      <p:sp>
        <p:nvSpPr>
          <p:cNvPr id="3" name="Content Placeholder 2"/>
          <p:cNvSpPr>
            <a:spLocks noGrp="1"/>
          </p:cNvSpPr>
          <p:nvPr>
            <p:ph idx="1"/>
          </p:nvPr>
        </p:nvSpPr>
        <p:spPr>
          <a:xfrm>
            <a:off x="457200" y="1700808"/>
            <a:ext cx="8229600" cy="4425355"/>
          </a:xfrm>
        </p:spPr>
        <p:txBody>
          <a:bodyPr/>
          <a:lstStyle/>
          <a:p>
            <a:pPr algn="l" rtl="0"/>
            <a:r>
              <a:rPr lang="en-US" dirty="0"/>
              <a:t>Helps you get wider audiences for the content</a:t>
            </a:r>
            <a:r>
              <a:rPr lang="en-US" dirty="0" smtClean="0"/>
              <a:t>.</a:t>
            </a:r>
          </a:p>
          <a:p>
            <a:pPr marL="0" indent="0" algn="l" rtl="0">
              <a:buNone/>
            </a:pPr>
            <a:endParaRPr lang="en-US" dirty="0"/>
          </a:p>
          <a:p>
            <a:pPr algn="l" rtl="0"/>
            <a:r>
              <a:rPr lang="en-US" dirty="0"/>
              <a:t>It enables you in email subscriptions, feeding content to readers, and live bookmarking.</a:t>
            </a:r>
          </a:p>
          <a:p>
            <a:pPr algn="l" rtl="0"/>
            <a:endParaRPr lang="ar-EG" dirty="0"/>
          </a:p>
        </p:txBody>
      </p:sp>
    </p:spTree>
    <p:extLst>
      <p:ext uri="{BB962C8B-B14F-4D97-AF65-F5344CB8AC3E}">
        <p14:creationId xmlns:p14="http://schemas.microsoft.com/office/powerpoint/2010/main" val="3841216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710</Words>
  <Application>Microsoft Office PowerPoint</Application>
  <PresentationFormat>On-screen Show (4:3)</PresentationFormat>
  <Paragraphs>71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Social Media Interview</vt:lpstr>
      <vt:lpstr>Importance of Social Media</vt:lpstr>
      <vt:lpstr>Do you know what Facebook Edgerank is?  Why is it important? </vt:lpstr>
      <vt:lpstr>What are the social media success tracking tools?</vt:lpstr>
      <vt:lpstr>What are the social media success tracking tools?</vt:lpstr>
      <vt:lpstr> What KPIs would you recommend to report on social media efforts? </vt:lpstr>
      <vt:lpstr>Is Google+ worth for using in a business?</vt:lpstr>
      <vt:lpstr>What is RSS Feed and why it is crucial?</vt:lpstr>
      <vt:lpstr>Benefits of generating RSS Feed are</vt:lpstr>
      <vt:lpstr>What are the elements of a viral video?</vt:lpstr>
      <vt:lpstr> In what ways can you measure social return on investment (ROI)?</vt:lpstr>
      <vt:lpstr>How can you boost Facebook reach?</vt:lpstr>
      <vt:lpstr> What are the best practices on Twitter?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ghazy</dc:creator>
  <cp:lastModifiedBy>dr ghazy</cp:lastModifiedBy>
  <cp:revision>4</cp:revision>
  <dcterms:created xsi:type="dcterms:W3CDTF">2018-10-17T08:41:28Z</dcterms:created>
  <dcterms:modified xsi:type="dcterms:W3CDTF">2018-10-17T09:14:33Z</dcterms:modified>
</cp:coreProperties>
</file>